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65" r:id="rId3"/>
    <p:sldId id="258" r:id="rId4"/>
    <p:sldId id="259" r:id="rId5"/>
    <p:sldId id="263" r:id="rId6"/>
    <p:sldId id="266" r:id="rId7"/>
    <p:sldId id="272" r:id="rId8"/>
    <p:sldId id="281" r:id="rId9"/>
    <p:sldId id="282" r:id="rId10"/>
    <p:sldId id="283" r:id="rId11"/>
    <p:sldId id="284" r:id="rId12"/>
    <p:sldId id="260" r:id="rId13"/>
    <p:sldId id="264" r:id="rId14"/>
    <p:sldId id="273" r:id="rId15"/>
    <p:sldId id="261" r:id="rId16"/>
    <p:sldId id="274" r:id="rId17"/>
    <p:sldId id="275" r:id="rId18"/>
    <p:sldId id="276" r:id="rId19"/>
    <p:sldId id="277" r:id="rId20"/>
    <p:sldId id="278" r:id="rId21"/>
    <p:sldId id="262" r:id="rId22"/>
    <p:sldId id="279" r:id="rId23"/>
    <p:sldId id="280" r:id="rId24"/>
    <p:sldId id="285" r:id="rId25"/>
    <p:sldId id="286" r:id="rId26"/>
    <p:sldId id="287" r:id="rId27"/>
    <p:sldId id="288" r:id="rId28"/>
    <p:sldId id="290" r:id="rId29"/>
    <p:sldId id="289" r:id="rId30"/>
    <p:sldId id="271"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37F08-28CD-4AE7-A4AB-4F794FC64138}" type="datetimeFigureOut">
              <a:rPr lang="en-US" smtClean="0"/>
              <a:pPr/>
              <a:t>01/22/2012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C8008-6B9D-4E6F-B94F-A831B3898E53}" type="slidenum">
              <a:rPr lang="en-US" smtClean="0"/>
              <a:pPr/>
              <a:t>‹#›</a:t>
            </a:fld>
            <a:endParaRPr lang="en-US"/>
          </a:p>
        </p:txBody>
      </p:sp>
    </p:spTree>
    <p:extLst>
      <p:ext uri="{BB962C8B-B14F-4D97-AF65-F5344CB8AC3E}">
        <p14:creationId xmlns:p14="http://schemas.microsoft.com/office/powerpoint/2010/main" val="68335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4C4F4D4-B481-47FA-AB93-418A2B3D2600}" type="slidenum">
              <a:rPr lang="en-US"/>
              <a:pPr/>
              <a:t>2</a:t>
            </a:fld>
            <a:endParaRPr lang="en-US"/>
          </a:p>
        </p:txBody>
      </p:sp>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Types of Solutions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Solutions can be prepared that include any combination of the states of matter.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7B4710D-1D03-40A2-B059-9807292931EF}" type="slidenum">
              <a:rPr lang="en-US"/>
              <a:pPr/>
              <a:t>13</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Solubility of Sodium Acetate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curve represents a saturated solution of sodium acetate at various temperatures.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Below the curve, a solution is considered unsaturated.  On the curve, a solution is considered saturated.  Above the curve a solution is considered supersaturated.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767F1B0-69F4-41E9-9ED1-F51D0541C455}" type="slidenum">
              <a:rPr lang="en-US"/>
              <a:pPr/>
              <a:t>15</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14-06-01UN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Illustration of Supersaturation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A single crystal of sodium acetate, NaC</a:t>
            </a:r>
            <a:r>
              <a:rPr lang="en-US" baseline="-25000">
                <a:solidFill>
                  <a:srgbClr val="000000"/>
                </a:solidFill>
                <a:latin typeface="Geneva" pitchFamily="4" charset="0"/>
              </a:rPr>
              <a:t>2</a:t>
            </a:r>
            <a:r>
              <a:rPr lang="en-US">
                <a:solidFill>
                  <a:srgbClr val="000000"/>
                </a:solidFill>
                <a:latin typeface="Geneva" pitchFamily="4" charset="0"/>
              </a:rPr>
              <a:t>H</a:t>
            </a:r>
            <a:r>
              <a:rPr lang="en-US" baseline="-25000">
                <a:solidFill>
                  <a:srgbClr val="000000"/>
                </a:solidFill>
                <a:latin typeface="Geneva" pitchFamily="4" charset="0"/>
              </a:rPr>
              <a:t>3</a:t>
            </a:r>
            <a:r>
              <a:rPr lang="en-US">
                <a:solidFill>
                  <a:srgbClr val="000000"/>
                </a:solidFill>
                <a:latin typeface="Geneva" pitchFamily="4" charset="0"/>
              </a:rPr>
              <a:t>O</a:t>
            </a:r>
            <a:r>
              <a:rPr lang="en-US" baseline="-25000">
                <a:solidFill>
                  <a:srgbClr val="000000"/>
                </a:solidFill>
                <a:latin typeface="Geneva" pitchFamily="4" charset="0"/>
              </a:rPr>
              <a:t>2</a:t>
            </a:r>
            <a:r>
              <a:rPr lang="en-US">
                <a:solidFill>
                  <a:srgbClr val="000000"/>
                </a:solidFill>
                <a:latin typeface="Geneva" pitchFamily="4" charset="0"/>
              </a:rPr>
              <a:t>, is dropped into a supersaturated solution, (b) the small crystal causes extensive crystallization, and eventually, (c) the solute forms a solid mass of NaC</a:t>
            </a:r>
            <a:r>
              <a:rPr lang="en-US" baseline="-25000">
                <a:solidFill>
                  <a:srgbClr val="000000"/>
                </a:solidFill>
                <a:latin typeface="Geneva" pitchFamily="4" charset="0"/>
              </a:rPr>
              <a:t>2</a:t>
            </a:r>
            <a:r>
              <a:rPr lang="en-US">
                <a:solidFill>
                  <a:srgbClr val="000000"/>
                </a:solidFill>
                <a:latin typeface="Geneva" pitchFamily="4" charset="0"/>
              </a:rPr>
              <a:t>H</a:t>
            </a:r>
            <a:r>
              <a:rPr lang="en-US" baseline="-25000">
                <a:solidFill>
                  <a:srgbClr val="000000"/>
                </a:solidFill>
                <a:latin typeface="Geneva" pitchFamily="4" charset="0"/>
              </a:rPr>
              <a:t>3</a:t>
            </a:r>
            <a:r>
              <a:rPr lang="en-US">
                <a:solidFill>
                  <a:srgbClr val="000000"/>
                </a:solidFill>
                <a:latin typeface="Geneva" pitchFamily="4" charset="0"/>
              </a:rPr>
              <a:t>O</a:t>
            </a:r>
            <a:r>
              <a:rPr lang="en-US" baseline="-25000">
                <a:solidFill>
                  <a:srgbClr val="000000"/>
                </a:solidFill>
                <a:latin typeface="Geneva" pitchFamily="4" charset="0"/>
              </a:rPr>
              <a:t>2</a:t>
            </a:r>
            <a:r>
              <a:rPr lang="en-US">
                <a:solidFill>
                  <a:srgbClr val="000000"/>
                </a:solidFill>
                <a:latin typeface="Geneva" pitchFamily="4" charset="0"/>
              </a:rPr>
              <a:t>.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Any remaining sodium acetate solution in the beaker is saturated.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D50D9FC-4F64-4F1E-8ADB-B837150BB7F0}" type="slidenum">
              <a:rPr lang="en-US"/>
              <a:pPr/>
              <a:t>21</a:t>
            </a:fld>
            <a:endParaRPr lang="en-US"/>
          </a:p>
        </p:txBody>
      </p:sp>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14-06-05UN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Preparing 0.100 M Potassium Dichromate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A 250-mL volumetric flask contains 7.36 g of potassium dichromate, K</a:t>
            </a:r>
            <a:r>
              <a:rPr lang="en-US" baseline="-25000">
                <a:solidFill>
                  <a:srgbClr val="000000"/>
                </a:solidFill>
                <a:latin typeface="Geneva" pitchFamily="4" charset="0"/>
              </a:rPr>
              <a:t>2</a:t>
            </a:r>
            <a:r>
              <a:rPr lang="en-US">
                <a:solidFill>
                  <a:srgbClr val="000000"/>
                </a:solidFill>
                <a:latin typeface="Geneva" pitchFamily="4" charset="0"/>
              </a:rPr>
              <a:t>Cr</a:t>
            </a:r>
            <a:r>
              <a:rPr lang="en-US" baseline="-25000">
                <a:solidFill>
                  <a:srgbClr val="000000"/>
                </a:solidFill>
                <a:latin typeface="Geneva" pitchFamily="4" charset="0"/>
              </a:rPr>
              <a:t>2</a:t>
            </a:r>
            <a:r>
              <a:rPr lang="en-US">
                <a:solidFill>
                  <a:srgbClr val="000000"/>
                </a:solidFill>
                <a:latin typeface="Geneva" pitchFamily="4" charset="0"/>
              </a:rPr>
              <a:t>O</a:t>
            </a:r>
            <a:r>
              <a:rPr lang="en-US" baseline="-25000">
                <a:solidFill>
                  <a:srgbClr val="000000"/>
                </a:solidFill>
                <a:latin typeface="Geneva" pitchFamily="4" charset="0"/>
              </a:rPr>
              <a:t>7</a:t>
            </a:r>
            <a:r>
              <a:rPr lang="en-US">
                <a:solidFill>
                  <a:srgbClr val="000000"/>
                </a:solidFill>
                <a:latin typeface="Geneva" pitchFamily="4" charset="0"/>
              </a:rPr>
              <a:t>. (b) Distilled water is added into the flask to dissolve the orange compound. (c) The volume of solution is adjusted to the calibration line on the flask, giving a 0.100 M K</a:t>
            </a:r>
            <a:r>
              <a:rPr lang="en-US" baseline="-25000">
                <a:solidFill>
                  <a:srgbClr val="000000"/>
                </a:solidFill>
                <a:latin typeface="Geneva" pitchFamily="4" charset="0"/>
              </a:rPr>
              <a:t>2</a:t>
            </a:r>
            <a:r>
              <a:rPr lang="en-US">
                <a:solidFill>
                  <a:srgbClr val="000000"/>
                </a:solidFill>
                <a:latin typeface="Geneva" pitchFamily="4" charset="0"/>
              </a:rPr>
              <a:t>Cr</a:t>
            </a:r>
            <a:r>
              <a:rPr lang="en-US" baseline="-25000">
                <a:solidFill>
                  <a:srgbClr val="000000"/>
                </a:solidFill>
                <a:latin typeface="Geneva" pitchFamily="4" charset="0"/>
              </a:rPr>
              <a:t>2</a:t>
            </a:r>
            <a:r>
              <a:rPr lang="en-US">
                <a:solidFill>
                  <a:srgbClr val="000000"/>
                </a:solidFill>
                <a:latin typeface="Geneva" pitchFamily="4" charset="0"/>
              </a:rPr>
              <a:t>O</a:t>
            </a:r>
            <a:r>
              <a:rPr lang="en-US" baseline="-25000">
                <a:solidFill>
                  <a:srgbClr val="000000"/>
                </a:solidFill>
                <a:latin typeface="Geneva" pitchFamily="4" charset="0"/>
              </a:rPr>
              <a:t>7</a:t>
            </a:r>
            <a:r>
              <a:rPr lang="en-US">
                <a:solidFill>
                  <a:srgbClr val="000000"/>
                </a:solidFill>
                <a:latin typeface="Geneva" pitchFamily="4" charset="0"/>
              </a:rPr>
              <a:t> solution.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We can NOT prepare the molar solution by simply measuring a volume of solvent and adding the solute.  We must prepare an appropriate volume of solution.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5760C-8868-4724-ADFF-7E090A886E72}" type="slidenum">
              <a:rPr lang="en-US"/>
              <a:pPr/>
              <a:t>30</a:t>
            </a:fld>
            <a:endParaRPr lang="en-US"/>
          </a:p>
        </p:txBody>
      </p:sp>
      <p:sp>
        <p:nvSpPr>
          <p:cNvPr id="63490" name="Rectangle 2"/>
          <p:cNvSpPr>
            <a:spLocks noGrp="1" noRot="1" noChangeAspect="1" noChangeArrowheads="1" noTextEdit="1"/>
          </p:cNvSpPr>
          <p:nvPr>
            <p:ph type="sldImg"/>
          </p:nvPr>
        </p:nvSpPr>
        <p:spPr>
          <a:xfrm>
            <a:off x="1143000" y="687388"/>
            <a:ext cx="4572000" cy="3429000"/>
          </a:xfrm>
          <a:ln/>
        </p:spPr>
      </p:sp>
      <p:sp>
        <p:nvSpPr>
          <p:cNvPr id="6349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8D81090-56E6-4ED1-8FC2-D19E6F24F09D}" type="slidenum">
              <a:rPr lang="en-US"/>
              <a:pPr/>
              <a:t>3</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Sugar in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Water molecules attack a sugar cube along the edges and at the corners.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Sugar molecules separate and are surrounded by water molecules.  These solvent molecules are called a "solvent cage."  Each sugar molecule is pulled into solution by several water molecules surrounding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94C5A25-8C63-453F-B3A6-86BDEDE42198}" type="slidenum">
              <a:rPr lang="en-US"/>
              <a:pPr/>
              <a:t>4</a:t>
            </a:fld>
            <a:endParaRPr lang="en-US"/>
          </a:p>
        </p:txBody>
      </p:sp>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Salt in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Na+ is attracted to the oxygen atom and the Cl- to the hydrogen atoms in a water molecule.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polar water molecules stabilize the positive sodium ion by surrounding it with partially negative oxygen atoms.  The chloride anion is stabilized by the partially positive hydrogen atoms.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138D30F-D2F0-4787-844A-638A1E70DDCC}" type="slidenum">
              <a:rPr lang="en-US"/>
              <a:pPr/>
              <a:t>5</a:t>
            </a:fld>
            <a:endParaRPr lang="en-US"/>
          </a:p>
        </p:txBody>
      </p:sp>
      <p:sp>
        <p:nvSpPr>
          <p:cNvPr id="337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14-06-12KC07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NaCl and AgCl</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In the above molecular art, one panel represents NaCl in solution and the other represents AgCl in solution.</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NaCl is soluble in water.  The ions separate in water.  AgCl is insoluble in water.  Very few ions separate in water.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8DECF22-1F90-4764-832B-7414DC4D5164}" type="slidenum">
              <a:rPr lang="en-US"/>
              <a:pPr/>
              <a:t>6</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Solubility of Carbon Dioxide in Water*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Gases are most soluble in liquids at low temperature and high pressure.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84F1BD6-5558-4FE5-9CEF-91FE7F33A1CD}" type="slidenum">
              <a:rPr lang="en-US"/>
              <a:pPr/>
              <a:t>8</a:t>
            </a:fld>
            <a:endParaRPr lang="en-US"/>
          </a:p>
        </p:txBody>
      </p:sp>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Selected Polar and Nonpolar Solvents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Solvents containing oxygen are generally polar.  One exception is diethyl ether.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64E9ABD-EF6B-4644-988F-D834E00BF571}" type="slidenum">
              <a:rPr lang="en-US"/>
              <a:pPr/>
              <a:t>9</a:t>
            </a:fld>
            <a:endParaRPr lang="en-US"/>
          </a:p>
        </p:txBody>
      </p:sp>
      <p:sp>
        <p:nvSpPr>
          <p:cNvPr id="440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14.4</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Summary of the </a:t>
            </a:r>
            <a:r>
              <a:rPr lang="en-US" i="1">
                <a:solidFill>
                  <a:srgbClr val="000000"/>
                </a:solidFill>
                <a:latin typeface="Geneva" pitchFamily="4" charset="0"/>
              </a:rPr>
              <a:t>Like Dissolves Like</a:t>
            </a:r>
            <a:r>
              <a:rPr lang="en-US">
                <a:solidFill>
                  <a:srgbClr val="000000"/>
                </a:solidFill>
                <a:latin typeface="Geneva" pitchFamily="4" charset="0"/>
              </a:rPr>
              <a:t> Rule for Two Liquids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Polar solutes are miscible in polar solvents but not nonpolar solvents, and vice versa.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DE8E15E-FEF9-42B6-9BA5-3ADBFCF9978E}" type="slidenum">
              <a:rPr lang="en-US"/>
              <a:pPr/>
              <a:t>10</a:t>
            </a:fld>
            <a:endParaRPr lang="en-US"/>
          </a:p>
        </p:txBody>
      </p:sp>
      <p:sp>
        <p:nvSpPr>
          <p:cNvPr id="460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14-T05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14.5</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Summary of the </a:t>
            </a:r>
            <a:r>
              <a:rPr lang="en-US" i="1">
                <a:solidFill>
                  <a:srgbClr val="000000"/>
                </a:solidFill>
                <a:latin typeface="Geneva" pitchFamily="4" charset="0"/>
              </a:rPr>
              <a:t>Like Dissolves Like</a:t>
            </a:r>
            <a:r>
              <a:rPr lang="en-US">
                <a:solidFill>
                  <a:srgbClr val="000000"/>
                </a:solidFill>
                <a:latin typeface="Geneva" pitchFamily="4" charset="0"/>
              </a:rPr>
              <a:t> Rule for a Solid in a Liquid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Polar solutes are miscible in polar solvents but not nonpolar solvents, and vice versa.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4A780BF-6AF3-4CB6-A8E9-55C714B52C99}" type="slidenum">
              <a:rPr lang="en-US"/>
              <a:pPr/>
              <a:t>12</a:t>
            </a:fld>
            <a:endParaRPr lang="en-US"/>
          </a:p>
        </p:txBody>
      </p:sp>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Solubility of Solid Compounds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Solid compounds usually become more soluble in water as the temperature increases.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graph is used throughout the chapter as a reference for the solubility of these four compounds in water.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9B2AF-AB58-4049-BA23-2C63D29068BF}"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00D54-40B9-41DD-A7B6-75CA49EC0F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9B2AF-AB58-4049-BA23-2C63D29068BF}" type="datetimeFigureOut">
              <a:rPr lang="en-US" smtClean="0"/>
              <a:pPr/>
              <a:t>01/22/2012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00D54-40B9-41DD-A7B6-75CA49EC0F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lstStyle/>
          <a:p>
            <a:r>
              <a:rPr lang="en-US" dirty="0" smtClean="0"/>
              <a:t>Chemistry 120</a:t>
            </a:r>
            <a:endParaRPr lang="en-US" dirty="0"/>
          </a:p>
        </p:txBody>
      </p:sp>
      <p:sp>
        <p:nvSpPr>
          <p:cNvPr id="3" name="Subtitle 2"/>
          <p:cNvSpPr>
            <a:spLocks noGrp="1"/>
          </p:cNvSpPr>
          <p:nvPr>
            <p:ph type="subTitle" idx="1"/>
          </p:nvPr>
        </p:nvSpPr>
        <p:spPr>
          <a:xfrm>
            <a:off x="914400" y="3200400"/>
            <a:ext cx="7543800" cy="1447800"/>
          </a:xfrm>
        </p:spPr>
        <p:txBody>
          <a:bodyPr>
            <a:noAutofit/>
          </a:bodyPr>
          <a:lstStyle/>
          <a:p>
            <a:r>
              <a:rPr lang="en-US" sz="3600" dirty="0" smtClean="0"/>
              <a:t>Chapter 16: Solutions</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srcRect/>
          <a:stretch>
            <a:fillRect/>
          </a:stretch>
        </p:blipFill>
        <p:spPr bwMode="auto">
          <a:xfrm>
            <a:off x="57150" y="2034540"/>
            <a:ext cx="9029700" cy="2788920"/>
          </a:xfrm>
          <a:prstGeom prst="rect">
            <a:avLst/>
          </a:prstGeom>
          <a:noFill/>
          <a:ln w="25400">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1" descr="16T1"/>
          <p:cNvPicPr>
            <a:picLocks noChangeAspect="1" noChangeArrowheads="1"/>
          </p:cNvPicPr>
          <p:nvPr/>
        </p:nvPicPr>
        <p:blipFill>
          <a:blip r:embed="rId2" cstate="print"/>
          <a:srcRect/>
          <a:stretch>
            <a:fillRect/>
          </a:stretch>
        </p:blipFill>
        <p:spPr bwMode="auto">
          <a:xfrm>
            <a:off x="381000" y="609600"/>
            <a:ext cx="8367713" cy="552291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240030" y="57150"/>
            <a:ext cx="8663940" cy="6743700"/>
          </a:xfrm>
          <a:prstGeom prst="rect">
            <a:avLst/>
          </a:prstGeom>
          <a:noFill/>
          <a:ln w="25400">
            <a:noFill/>
            <a:miter lim="800000"/>
            <a:headEnd/>
            <a:tailEnd/>
          </a:ln>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57150" y="205740"/>
            <a:ext cx="9029700" cy="6446520"/>
          </a:xfrm>
          <a:prstGeom prst="rect">
            <a:avLst/>
          </a:prstGeom>
          <a:noFill/>
          <a:ln w="25400">
            <a:noFill/>
            <a:miter lim="800000"/>
            <a:headEnd/>
            <a:tailEnd/>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Example - Solutions</a:t>
            </a:r>
            <a:endParaRPr lang="en-US" dirty="0"/>
          </a:p>
        </p:txBody>
      </p:sp>
      <p:pic>
        <p:nvPicPr>
          <p:cNvPr id="4" name="Picture 1"/>
          <p:cNvPicPr>
            <a:picLocks noGrp="1" noChangeAspect="1" noChangeArrowheads="1"/>
          </p:cNvPicPr>
          <p:nvPr>
            <p:ph sz="half" idx="1"/>
          </p:nvPr>
        </p:nvPicPr>
        <p:blipFill>
          <a:blip r:embed="rId2" cstate="print"/>
          <a:stretch>
            <a:fillRect/>
          </a:stretch>
        </p:blipFill>
        <p:spPr bwMode="auto">
          <a:xfrm>
            <a:off x="0" y="1600200"/>
            <a:ext cx="6477000" cy="4624087"/>
          </a:xfrm>
          <a:prstGeom prst="rect">
            <a:avLst/>
          </a:prstGeom>
          <a:noFill/>
          <a:ln w="25400">
            <a:noFill/>
            <a:miter lim="800000"/>
            <a:headEnd/>
            <a:tailEnd/>
          </a:ln>
          <a:effectLst/>
        </p:spPr>
      </p:pic>
      <p:sp>
        <p:nvSpPr>
          <p:cNvPr id="10" name="Content Placeholder 9"/>
          <p:cNvSpPr>
            <a:spLocks noGrp="1"/>
          </p:cNvSpPr>
          <p:nvPr>
            <p:ph sz="half" idx="2"/>
          </p:nvPr>
        </p:nvSpPr>
        <p:spPr>
          <a:xfrm>
            <a:off x="6019800" y="1600200"/>
            <a:ext cx="2971800" cy="4800599"/>
          </a:xfrm>
        </p:spPr>
        <p:txBody>
          <a:bodyPr>
            <a:normAutofit/>
          </a:bodyPr>
          <a:lstStyle/>
          <a:p>
            <a:r>
              <a:rPr lang="en-US" dirty="0" smtClean="0"/>
              <a:t>What type of solution is sodium acetate at 75 °C  and 50g/100 g H</a:t>
            </a:r>
            <a:r>
              <a:rPr lang="en-US" baseline="-25000" dirty="0" smtClean="0"/>
              <a:t>2</a:t>
            </a:r>
            <a:r>
              <a:rPr lang="en-US" dirty="0" smtClean="0"/>
              <a:t>O?</a:t>
            </a:r>
          </a:p>
          <a:p>
            <a:pPr marL="514350" indent="-514350">
              <a:buFont typeface="+mj-lt"/>
              <a:buAutoNum type="alphaUcPeriod"/>
            </a:pPr>
            <a:r>
              <a:rPr lang="en-US" dirty="0" smtClean="0"/>
              <a:t>Saturated</a:t>
            </a:r>
          </a:p>
          <a:p>
            <a:pPr marL="514350" indent="-514350">
              <a:buFont typeface="+mj-lt"/>
              <a:buAutoNum type="alphaUcPeriod"/>
            </a:pPr>
            <a:r>
              <a:rPr lang="en-US" dirty="0" smtClean="0"/>
              <a:t>Unsaturated</a:t>
            </a:r>
          </a:p>
          <a:p>
            <a:pPr marL="514350" indent="-514350">
              <a:buFont typeface="+mj-lt"/>
              <a:buAutoNum type="alphaUcPeriod"/>
            </a:pPr>
            <a:r>
              <a:rPr lang="en-US" dirty="0" smtClean="0"/>
              <a:t>Supersaturated</a:t>
            </a:r>
          </a:p>
          <a:p>
            <a:pPr marL="514350" indent="-514350">
              <a:buFont typeface="+mj-lt"/>
              <a:buAutoNum type="alphaUcPeriod"/>
            </a:pPr>
            <a:r>
              <a:rPr lang="en-US" dirty="0" smtClean="0"/>
              <a:t>Not enough information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57150" y="640080"/>
            <a:ext cx="9029700" cy="5577840"/>
          </a:xfrm>
          <a:prstGeom prst="rect">
            <a:avLst/>
          </a:prstGeom>
          <a:noFill/>
          <a:ln w="25400">
            <a:noFill/>
            <a:miter lim="800000"/>
            <a:headEnd/>
            <a:tailEnd/>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smtClean="0"/>
              <a:t>Mass Percent</a:t>
            </a:r>
            <a:endParaRPr lang="en-US" dirty="0"/>
          </a:p>
        </p:txBody>
      </p:sp>
      <p:sp>
        <p:nvSpPr>
          <p:cNvPr id="3" name="Content Placeholder 2"/>
          <p:cNvSpPr>
            <a:spLocks noGrp="1"/>
          </p:cNvSpPr>
          <p:nvPr>
            <p:ph idx="1"/>
          </p:nvPr>
        </p:nvSpPr>
        <p:spPr/>
        <p:txBody>
          <a:bodyPr/>
          <a:lstStyle/>
          <a:p>
            <a:pPr algn="just"/>
            <a:r>
              <a:rPr lang="en-US" dirty="0" smtClean="0"/>
              <a:t>What is the mass percent of a solution prepared by dissolving 30.0 g of sodium hydroxide in 120.0 g of water?</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smtClean="0"/>
              <a:t>Mass Percent</a:t>
            </a:r>
            <a:endParaRPr lang="en-US" dirty="0"/>
          </a:p>
        </p:txBody>
      </p:sp>
      <p:sp>
        <p:nvSpPr>
          <p:cNvPr id="3" name="Content Placeholder 2"/>
          <p:cNvSpPr>
            <a:spLocks noGrp="1"/>
          </p:cNvSpPr>
          <p:nvPr>
            <p:ph idx="1"/>
          </p:nvPr>
        </p:nvSpPr>
        <p:spPr/>
        <p:txBody>
          <a:bodyPr/>
          <a:lstStyle/>
          <a:p>
            <a:r>
              <a:rPr lang="en-US" dirty="0" smtClean="0"/>
              <a:t>An </a:t>
            </a:r>
            <a:r>
              <a:rPr lang="en-US" dirty="0" err="1" smtClean="0"/>
              <a:t>antibotic</a:t>
            </a:r>
            <a:r>
              <a:rPr lang="en-US" dirty="0" smtClean="0"/>
              <a:t> ointment is 3.5% neomycin. How many grams of neomycin are in a tube containing 64 grams of ointment?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molarity</a:t>
            </a:r>
            <a:r>
              <a:rPr lang="en-US" dirty="0" smtClean="0"/>
              <a:t> of a solution of 60.0 g of sodium hydroxide in 0.250 L of solution?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A nitric acid solution is 35.0% nitric acid by mass and has a density of 1.21 g/</a:t>
            </a:r>
            <a:r>
              <a:rPr lang="en-US" dirty="0" err="1" smtClean="0"/>
              <a:t>mL.</a:t>
            </a:r>
            <a:r>
              <a:rPr lang="en-US" dirty="0" smtClean="0"/>
              <a:t> What is the </a:t>
            </a:r>
            <a:r>
              <a:rPr lang="en-US" dirty="0" err="1" smtClean="0"/>
              <a:t>molarity</a:t>
            </a:r>
            <a:r>
              <a:rPr lang="en-US" dirty="0" smtClean="0"/>
              <a:t> of the solution?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57150" y="1068705"/>
            <a:ext cx="9029700" cy="4720590"/>
          </a:xfrm>
          <a:prstGeom prst="rect">
            <a:avLst/>
          </a:prstGeom>
          <a:noFill/>
          <a:ln w="25400">
            <a:noFill/>
            <a:miter lim="800000"/>
            <a:headEnd/>
            <a:tailEnd/>
          </a:ln>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Units of Concentration</a:t>
            </a:r>
            <a:br>
              <a:rPr lang="en-US" dirty="0" smtClean="0"/>
            </a:br>
            <a:r>
              <a:rPr lang="en-US" dirty="0" err="1" smtClean="0"/>
              <a:t>Molarity</a:t>
            </a:r>
            <a:endParaRPr lang="en-US" dirty="0"/>
          </a:p>
        </p:txBody>
      </p:sp>
      <p:sp>
        <p:nvSpPr>
          <p:cNvPr id="3" name="Content Placeholder 2"/>
          <p:cNvSpPr>
            <a:spLocks noGrp="1"/>
          </p:cNvSpPr>
          <p:nvPr>
            <p:ph idx="1"/>
          </p:nvPr>
        </p:nvSpPr>
        <p:spPr/>
        <p:txBody>
          <a:bodyPr/>
          <a:lstStyle/>
          <a:p>
            <a:r>
              <a:rPr lang="en-US" dirty="0" smtClean="0"/>
              <a:t>Determine the molar concentrations of potassium ions and carbonate ions in a 2.00 M potassium carbonate solution.</a:t>
            </a:r>
          </a:p>
          <a:p>
            <a:pPr marL="514350" indent="-514350">
              <a:buFont typeface="+mj-lt"/>
              <a:buAutoNum type="alphaUcPeriod"/>
            </a:pPr>
            <a:r>
              <a:rPr lang="en-US" dirty="0" smtClean="0"/>
              <a:t>2.00 M K</a:t>
            </a:r>
            <a:r>
              <a:rPr lang="en-US" baseline="30000" dirty="0" smtClean="0"/>
              <a:t>+</a:t>
            </a:r>
            <a:r>
              <a:rPr lang="en-US" dirty="0" smtClean="0"/>
              <a:t> and 2.00 M CO</a:t>
            </a:r>
            <a:r>
              <a:rPr lang="en-US" baseline="-25000" dirty="0" smtClean="0"/>
              <a:t>3</a:t>
            </a:r>
            <a:r>
              <a:rPr lang="en-US" baseline="30000" dirty="0" smtClean="0"/>
              <a:t>2-</a:t>
            </a:r>
          </a:p>
          <a:p>
            <a:pPr marL="514350" indent="-514350">
              <a:buFont typeface="+mj-lt"/>
              <a:buAutoNum type="alphaUcPeriod"/>
            </a:pPr>
            <a:r>
              <a:rPr lang="en-US" dirty="0" smtClean="0"/>
              <a:t>2.00 M K</a:t>
            </a:r>
            <a:r>
              <a:rPr lang="en-US" baseline="30000" dirty="0" smtClean="0"/>
              <a:t>+</a:t>
            </a:r>
            <a:r>
              <a:rPr lang="en-US" dirty="0" smtClean="0"/>
              <a:t>, 2.00 M C</a:t>
            </a:r>
            <a:r>
              <a:rPr lang="en-US" baseline="30000" dirty="0" smtClean="0"/>
              <a:t>4-</a:t>
            </a:r>
            <a:r>
              <a:rPr lang="en-US" dirty="0" smtClean="0"/>
              <a:t>, 2.00 M O</a:t>
            </a:r>
            <a:r>
              <a:rPr lang="en-US" baseline="30000" dirty="0" smtClean="0"/>
              <a:t>2-</a:t>
            </a:r>
          </a:p>
          <a:p>
            <a:pPr marL="514350" indent="-514350">
              <a:buFont typeface="+mj-lt"/>
              <a:buAutoNum type="alphaUcPeriod"/>
            </a:pPr>
            <a:r>
              <a:rPr lang="en-US" dirty="0" smtClean="0"/>
              <a:t>2.00 M K</a:t>
            </a:r>
            <a:r>
              <a:rPr lang="en-US" baseline="30000" dirty="0" smtClean="0"/>
              <a:t>+</a:t>
            </a:r>
            <a:r>
              <a:rPr lang="en-US" dirty="0" smtClean="0"/>
              <a:t> and 4.00 M CO</a:t>
            </a:r>
            <a:r>
              <a:rPr lang="en-US" baseline="-25000" dirty="0" smtClean="0"/>
              <a:t>3</a:t>
            </a:r>
            <a:r>
              <a:rPr lang="en-US" baseline="30000" dirty="0" smtClean="0"/>
              <a:t>2-</a:t>
            </a:r>
          </a:p>
          <a:p>
            <a:pPr marL="514350" indent="-514350">
              <a:buFont typeface="+mj-lt"/>
              <a:buAutoNum type="alphaUcPeriod"/>
            </a:pPr>
            <a:r>
              <a:rPr lang="en-US" dirty="0" smtClean="0"/>
              <a:t>4.00 M K</a:t>
            </a:r>
            <a:r>
              <a:rPr lang="en-US" baseline="30000" dirty="0" smtClean="0"/>
              <a:t>+</a:t>
            </a:r>
            <a:r>
              <a:rPr lang="en-US" dirty="0" smtClean="0"/>
              <a:t> and 2.00 M CO</a:t>
            </a:r>
            <a:r>
              <a:rPr lang="en-US" baseline="-25000" dirty="0" smtClean="0"/>
              <a:t>3</a:t>
            </a:r>
            <a:r>
              <a:rPr lang="en-US" baseline="30000" dirty="0" smtClean="0"/>
              <a:t>2-</a:t>
            </a:r>
          </a:p>
          <a:p>
            <a:pPr marL="514350" indent="-514350">
              <a:buFont typeface="+mj-lt"/>
              <a:buAutoNum type="alphaUcPeriod"/>
            </a:pPr>
            <a:r>
              <a:rPr lang="en-US" dirty="0" smtClean="0"/>
              <a:t>none of the above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57150" y="777240"/>
            <a:ext cx="9029700" cy="5303520"/>
          </a:xfrm>
          <a:prstGeom prst="rect">
            <a:avLst/>
          </a:prstGeom>
          <a:noFill/>
          <a:ln w="25400">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Dilutions</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molarity</a:t>
            </a:r>
            <a:r>
              <a:rPr lang="en-US" dirty="0" smtClean="0"/>
              <a:t> of a solution prepared when 75.00 </a:t>
            </a:r>
            <a:r>
              <a:rPr lang="en-US" dirty="0" err="1" smtClean="0"/>
              <a:t>mL</a:t>
            </a:r>
            <a:r>
              <a:rPr lang="en-US" dirty="0" smtClean="0"/>
              <a:t> of a 4.00 M potassium chloride solution is diluted to 0.500 L?</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Dilutions</a:t>
            </a:r>
            <a:endParaRPr lang="en-US" dirty="0"/>
          </a:p>
        </p:txBody>
      </p:sp>
      <p:sp>
        <p:nvSpPr>
          <p:cNvPr id="3" name="Content Placeholder 2"/>
          <p:cNvSpPr>
            <a:spLocks noGrp="1"/>
          </p:cNvSpPr>
          <p:nvPr>
            <p:ph idx="1"/>
          </p:nvPr>
        </p:nvSpPr>
        <p:spPr/>
        <p:txBody>
          <a:bodyPr/>
          <a:lstStyle/>
          <a:p>
            <a:r>
              <a:rPr lang="en-US" dirty="0" smtClean="0"/>
              <a:t>What volume in </a:t>
            </a:r>
            <a:r>
              <a:rPr lang="en-US" dirty="0" err="1" smtClean="0"/>
              <a:t>mL</a:t>
            </a:r>
            <a:r>
              <a:rPr lang="en-US" dirty="0" smtClean="0"/>
              <a:t> of a 0.20 M strontium chloride solution can be prepared by diluting 50.0 </a:t>
            </a:r>
            <a:r>
              <a:rPr lang="en-US" dirty="0" err="1" smtClean="0"/>
              <a:t>mL</a:t>
            </a:r>
            <a:r>
              <a:rPr lang="en-US" dirty="0" smtClean="0"/>
              <a:t> of a 1.0 M strontium chloride solution?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How many liters of a 1.50 M hydrochloric acid solution will completely react with 5.32 g of zinc?</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Acid rain results from the reaction of nitrogen dioxide gas with water to form nitric acid and nitrogen monoxide gas. At STP, how many liters of nitrogen dioxide are required to produce 0.275 L of 0.400 M nitric acid?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The antacid </a:t>
            </a:r>
            <a:r>
              <a:rPr lang="en-US" dirty="0" err="1" smtClean="0"/>
              <a:t>Amphogel</a:t>
            </a:r>
            <a:r>
              <a:rPr lang="en-US" dirty="0" smtClean="0"/>
              <a:t> contains aluminum hydroxide. Aluminum hydroxide reacts with sulfuric acid to produce aluminum sulfate and water. How many </a:t>
            </a:r>
            <a:r>
              <a:rPr lang="en-US" dirty="0" err="1" smtClean="0"/>
              <a:t>mL</a:t>
            </a:r>
            <a:r>
              <a:rPr lang="en-US" dirty="0" smtClean="0"/>
              <a:t> of 6.00 M sulfuric acid are required to react with an aluminum hydroxide solution of 60.00 </a:t>
            </a:r>
            <a:r>
              <a:rPr lang="en-US" dirty="0" err="1" smtClean="0"/>
              <a:t>mL</a:t>
            </a:r>
            <a:r>
              <a:rPr lang="en-US" dirty="0" smtClean="0"/>
              <a:t> that has a concentration of 6.00 M hydroxide ions?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Nickel(II) chloride reacts with sodium hydroxide to produce nickel(II) hydroxide and sodium chloride. </a:t>
            </a:r>
          </a:p>
          <a:p>
            <a:pPr marL="514350" indent="-514350">
              <a:buFont typeface="+mj-lt"/>
              <a:buAutoNum type="alphaUcPeriod"/>
            </a:pPr>
            <a:r>
              <a:rPr lang="en-US" dirty="0" smtClean="0"/>
              <a:t>How many grams of nickel(II) hydroxide are produced when 35.0 </a:t>
            </a:r>
            <a:r>
              <a:rPr lang="en-US" dirty="0" err="1" smtClean="0"/>
              <a:t>mL</a:t>
            </a:r>
            <a:r>
              <a:rPr lang="en-US" dirty="0" smtClean="0"/>
              <a:t> of 1.75 M sodium hydroxide reacts with 10.00 </a:t>
            </a:r>
            <a:r>
              <a:rPr lang="en-US" dirty="0" err="1" smtClean="0"/>
              <a:t>mL</a:t>
            </a:r>
            <a:r>
              <a:rPr lang="en-US" dirty="0" smtClean="0"/>
              <a:t> of 5.00 M nickel(II) chloride?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Solution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Nickel(II) chloride reacts with sodium hydroxide to produce nickel(II) hydroxide and sodium chloride. </a:t>
            </a:r>
          </a:p>
          <a:p>
            <a:pPr marL="514350" indent="-514350">
              <a:buFont typeface="+mj-lt"/>
              <a:buAutoNum type="alphaUcPeriod"/>
            </a:pPr>
            <a:r>
              <a:rPr lang="en-US" dirty="0" smtClean="0"/>
              <a:t>How many grams of nickel(II) hydroxide are produced when 35.0 </a:t>
            </a:r>
            <a:r>
              <a:rPr lang="en-US" dirty="0" err="1" smtClean="0"/>
              <a:t>mL</a:t>
            </a:r>
            <a:r>
              <a:rPr lang="en-US" dirty="0" smtClean="0"/>
              <a:t> of 1.75 M sodium hydroxide reacts with 10.00 </a:t>
            </a:r>
            <a:r>
              <a:rPr lang="en-US" dirty="0" err="1" smtClean="0"/>
              <a:t>mL</a:t>
            </a:r>
            <a:r>
              <a:rPr lang="en-US" dirty="0" smtClean="0"/>
              <a:t> of 5.00 M nickel(II) chloride?</a:t>
            </a:r>
          </a:p>
          <a:p>
            <a:pPr marL="514350" indent="-514350">
              <a:buFont typeface="+mj-lt"/>
              <a:buAutoNum type="alphaUcPeriod"/>
            </a:pPr>
            <a:r>
              <a:rPr lang="en-US" dirty="0" smtClean="0"/>
              <a:t>What is the </a:t>
            </a:r>
            <a:r>
              <a:rPr lang="en-US" dirty="0" err="1" smtClean="0"/>
              <a:t>molarity</a:t>
            </a:r>
            <a:r>
              <a:rPr lang="en-US" dirty="0" smtClean="0"/>
              <a:t> of the ions that are left?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–Solution </a:t>
            </a:r>
            <a:r>
              <a:rPr lang="en-US" dirty="0" err="1" smtClean="0"/>
              <a:t>Stoichiometry</a:t>
            </a:r>
            <a:endParaRPr lang="en-US" dirty="0"/>
          </a:p>
        </p:txBody>
      </p:sp>
      <p:sp>
        <p:nvSpPr>
          <p:cNvPr id="3" name="Content Placeholder 2"/>
          <p:cNvSpPr>
            <a:spLocks noGrp="1"/>
          </p:cNvSpPr>
          <p:nvPr>
            <p:ph idx="1"/>
          </p:nvPr>
        </p:nvSpPr>
        <p:spPr/>
        <p:txBody>
          <a:bodyPr>
            <a:normAutofit lnSpcReduction="10000"/>
          </a:bodyPr>
          <a:lstStyle/>
          <a:p>
            <a:r>
              <a:rPr lang="en-US" dirty="0" smtClean="0"/>
              <a:t>The calcium carbonate in limestone reacts with hydrochloric acid to produce a calcium chloride solution, carbon dioxide, and water. What is the </a:t>
            </a:r>
            <a:r>
              <a:rPr lang="en-US" dirty="0" err="1" smtClean="0"/>
              <a:t>molarity</a:t>
            </a:r>
            <a:r>
              <a:rPr lang="en-US" dirty="0" smtClean="0"/>
              <a:t> of the hydrochloric acid if 200. </a:t>
            </a:r>
            <a:r>
              <a:rPr lang="en-US" dirty="0" err="1" smtClean="0"/>
              <a:t>mL</a:t>
            </a:r>
            <a:r>
              <a:rPr lang="en-US" dirty="0" smtClean="0"/>
              <a:t> of hydrochloric acid reacts with excess calcium carbonate to produce 12.0 L of carbon dioxide, which is collected through water, at a pressure of 725 m Hg and 18.0 °C? The vapor pressure </a:t>
            </a:r>
            <a:r>
              <a:rPr lang="en-US" smtClean="0"/>
              <a:t>of water at 18.0 °C is 15.477 mm Hg.</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063115" y="57150"/>
            <a:ext cx="5017770" cy="6743700"/>
          </a:xfrm>
          <a:prstGeom prst="rect">
            <a:avLst/>
          </a:prstGeom>
          <a:noFill/>
          <a:ln w="25400">
            <a:noFill/>
            <a:miter lim="800000"/>
            <a:headEnd/>
            <a:tailEnd/>
          </a:ln>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1" descr="1618"/>
          <p:cNvPicPr>
            <a:picLocks noChangeAspect="1" noChangeArrowheads="1"/>
          </p:cNvPicPr>
          <p:nvPr/>
        </p:nvPicPr>
        <p:blipFill>
          <a:blip r:embed="rId3" cstate="print"/>
          <a:srcRect/>
          <a:stretch>
            <a:fillRect/>
          </a:stretch>
        </p:blipFill>
        <p:spPr bwMode="auto">
          <a:xfrm>
            <a:off x="88900" y="1192213"/>
            <a:ext cx="8964613" cy="4473575"/>
          </a:xfrm>
          <a:prstGeom prst="rect">
            <a:avLst/>
          </a:prstGeom>
          <a:noFill/>
          <a:ln w="9525">
            <a:noFill/>
            <a:miter lim="800000"/>
            <a:headEnd/>
            <a:tailEnd/>
          </a:ln>
          <a:effectLst/>
        </p:spPr>
      </p:pic>
      <p:sp>
        <p:nvSpPr>
          <p:cNvPr id="62466" name="Rectangle 2" hidden="1"/>
          <p:cNvSpPr>
            <a:spLocks noGrp="1" noChangeArrowheads="1"/>
          </p:cNvSpPr>
          <p:nvPr>
            <p:ph type="title"/>
          </p:nvPr>
        </p:nvSpPr>
        <p:spPr/>
        <p:txBody>
          <a:bodyPr/>
          <a:lstStyle/>
          <a:p>
            <a:endParaRPr lang="en-US"/>
          </a:p>
        </p:txBody>
      </p:sp>
      <p:sp>
        <p:nvSpPr>
          <p:cNvPr id="62467"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16-18, p. 494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103120" y="57150"/>
            <a:ext cx="4937760" cy="6743700"/>
          </a:xfrm>
          <a:prstGeom prst="rect">
            <a:avLst/>
          </a:prstGeom>
          <a:noFill/>
          <a:ln w="25400">
            <a:noFill/>
            <a:miter lim="800000"/>
            <a:headEnd/>
            <a:tailEnd/>
          </a:ln>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1240155" y="57150"/>
            <a:ext cx="6663690" cy="6743700"/>
          </a:xfrm>
          <a:prstGeom prst="rect">
            <a:avLst/>
          </a:prstGeom>
          <a:noFill/>
          <a:ln w="25400">
            <a:noFill/>
            <a:miter lim="800000"/>
            <a:headEnd/>
            <a:tailEnd/>
          </a:ln>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57150" y="1057275"/>
            <a:ext cx="9029700" cy="4743450"/>
          </a:xfrm>
          <a:prstGeom prst="rect">
            <a:avLst/>
          </a:prstGeom>
          <a:noFill/>
          <a:ln w="25400">
            <a:noFill/>
            <a:miter lim="800000"/>
            <a:headEnd/>
            <a:tailEnd/>
          </a:ln>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Solubility</a:t>
            </a:r>
            <a:endParaRPr lang="en-US" dirty="0"/>
          </a:p>
        </p:txBody>
      </p:sp>
      <p:sp>
        <p:nvSpPr>
          <p:cNvPr id="3" name="Content Placeholder 2"/>
          <p:cNvSpPr>
            <a:spLocks noGrp="1"/>
          </p:cNvSpPr>
          <p:nvPr>
            <p:ph idx="1"/>
          </p:nvPr>
        </p:nvSpPr>
        <p:spPr/>
        <p:txBody>
          <a:bodyPr/>
          <a:lstStyle/>
          <a:p>
            <a:r>
              <a:rPr lang="en-US" dirty="0" smtClean="0"/>
              <a:t>Which of the following pairs are miscible?</a:t>
            </a:r>
          </a:p>
          <a:p>
            <a:pPr marL="514350" indent="-514350">
              <a:buFont typeface="+mj-lt"/>
              <a:buAutoNum type="alphaUcPeriod"/>
            </a:pPr>
            <a:r>
              <a:rPr lang="en-US" dirty="0" smtClean="0"/>
              <a:t>Water and ethanol, CH</a:t>
            </a:r>
            <a:r>
              <a:rPr lang="en-US" baseline="-25000" dirty="0" smtClean="0"/>
              <a:t>3</a:t>
            </a:r>
            <a:r>
              <a:rPr lang="en-US" dirty="0" smtClean="0"/>
              <a:t>CH</a:t>
            </a:r>
            <a:r>
              <a:rPr lang="en-US" baseline="-25000" dirty="0" smtClean="0"/>
              <a:t>2</a:t>
            </a:r>
            <a:r>
              <a:rPr lang="en-US" dirty="0" smtClean="0"/>
              <a:t>OH</a:t>
            </a:r>
          </a:p>
          <a:p>
            <a:pPr marL="514350" indent="-514350">
              <a:buFont typeface="+mj-lt"/>
              <a:buAutoNum type="alphaUcPeriod"/>
            </a:pPr>
            <a:r>
              <a:rPr lang="en-US" dirty="0" smtClean="0"/>
              <a:t>Hexane, CH</a:t>
            </a:r>
            <a:r>
              <a:rPr lang="en-US" baseline="-25000" dirty="0" smtClean="0"/>
              <a:t>3</a:t>
            </a:r>
            <a:r>
              <a:rPr lang="en-US" dirty="0" smtClean="0"/>
              <a:t>(CH</a:t>
            </a:r>
            <a:r>
              <a:rPr lang="en-US" baseline="-25000" dirty="0" smtClean="0"/>
              <a:t>2</a:t>
            </a:r>
            <a:r>
              <a:rPr lang="en-US" dirty="0" smtClean="0"/>
              <a:t>)</a:t>
            </a:r>
            <a:r>
              <a:rPr lang="en-US" baseline="-25000" dirty="0" smtClean="0"/>
              <a:t>4</a:t>
            </a:r>
            <a:r>
              <a:rPr lang="en-US" dirty="0" smtClean="0"/>
              <a:t>CH</a:t>
            </a:r>
            <a:r>
              <a:rPr lang="en-US" baseline="-25000" dirty="0" smtClean="0"/>
              <a:t>3</a:t>
            </a:r>
            <a:r>
              <a:rPr lang="en-US" dirty="0" smtClean="0"/>
              <a:t> and </a:t>
            </a:r>
            <a:r>
              <a:rPr lang="en-US" dirty="0" err="1" smtClean="0"/>
              <a:t>xylene</a:t>
            </a:r>
            <a:r>
              <a:rPr lang="en-US" dirty="0" smtClean="0"/>
              <a:t>,</a:t>
            </a:r>
          </a:p>
          <a:p>
            <a:pPr marL="514350" indent="-514350">
              <a:buFont typeface="+mj-lt"/>
              <a:buAutoNum type="alphaUcPeriod"/>
            </a:pPr>
            <a:r>
              <a:rPr lang="en-US" dirty="0" smtClean="0"/>
              <a:t>Ethanol, CH</a:t>
            </a:r>
            <a:r>
              <a:rPr lang="en-US" baseline="-25000" dirty="0" smtClean="0"/>
              <a:t>3</a:t>
            </a:r>
            <a:r>
              <a:rPr lang="en-US" dirty="0" smtClean="0"/>
              <a:t>CH</a:t>
            </a:r>
            <a:r>
              <a:rPr lang="en-US" baseline="-25000" dirty="0" smtClean="0"/>
              <a:t>2</a:t>
            </a:r>
            <a:r>
              <a:rPr lang="en-US" dirty="0" smtClean="0"/>
              <a:t>OH, and </a:t>
            </a:r>
            <a:r>
              <a:rPr lang="en-US" dirty="0" err="1" smtClean="0"/>
              <a:t>xylene</a:t>
            </a:r>
            <a:r>
              <a:rPr lang="en-US" dirty="0" smtClean="0"/>
              <a:t>,  </a:t>
            </a:r>
          </a:p>
          <a:p>
            <a:pPr marL="514350" indent="-514350">
              <a:buFont typeface="+mj-lt"/>
              <a:buAutoNum type="alphaUcPeriod"/>
            </a:pPr>
            <a:r>
              <a:rPr lang="en-US" dirty="0" smtClean="0"/>
              <a:t>A and B</a:t>
            </a:r>
          </a:p>
          <a:p>
            <a:pPr marL="514350" indent="-514350">
              <a:buFont typeface="+mj-lt"/>
              <a:buAutoNum type="alphaUcPeriod"/>
            </a:pPr>
            <a:r>
              <a:rPr lang="en-US" dirty="0" smtClean="0"/>
              <a:t>All of the above</a:t>
            </a:r>
            <a:endParaRPr lang="en-US" dirty="0"/>
          </a:p>
        </p:txBody>
      </p:sp>
      <p:graphicFrame>
        <p:nvGraphicFramePr>
          <p:cNvPr id="1026" name="Object 2"/>
          <p:cNvGraphicFramePr>
            <a:graphicFrameLocks noChangeAspect="1"/>
          </p:cNvGraphicFramePr>
          <p:nvPr/>
        </p:nvGraphicFramePr>
        <p:xfrm>
          <a:off x="6705600" y="2590800"/>
          <a:ext cx="1954213" cy="714375"/>
        </p:xfrm>
        <a:graphic>
          <a:graphicData uri="http://schemas.openxmlformats.org/presentationml/2006/ole">
            <mc:AlternateContent xmlns:mc="http://schemas.openxmlformats.org/markup-compatibility/2006">
              <mc:Choice xmlns:v="urn:schemas-microsoft-com:vml" Requires="v">
                <p:oleObj spid="_x0000_s1028" name="CS ChemDraw Drawing" r:id="rId3" imgW="1954912" imgH="714514" progId="">
                  <p:embed/>
                </p:oleObj>
              </mc:Choice>
              <mc:Fallback>
                <p:oleObj name="CS ChemDraw Drawing" r:id="rId3" imgW="1954912" imgH="71451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195421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6705600" y="3352800"/>
          <a:ext cx="1954213" cy="714375"/>
        </p:xfrm>
        <a:graphic>
          <a:graphicData uri="http://schemas.openxmlformats.org/presentationml/2006/ole">
            <mc:AlternateContent xmlns:mc="http://schemas.openxmlformats.org/markup-compatibility/2006">
              <mc:Choice xmlns:v="urn:schemas-microsoft-com:vml" Requires="v">
                <p:oleObj spid="_x0000_s1029" name="CS ChemDraw Drawing" r:id="rId5" imgW="1954912" imgH="714514" progId="">
                  <p:embed/>
                </p:oleObj>
              </mc:Choice>
              <mc:Fallback>
                <p:oleObj name="CS ChemDraw Drawing" r:id="rId5" imgW="1954912" imgH="714514"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352800"/>
                        <a:ext cx="195421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57150" y="1434465"/>
            <a:ext cx="9029700" cy="3989070"/>
          </a:xfrm>
          <a:prstGeom prst="rect">
            <a:avLst/>
          </a:prstGeom>
          <a:noFill/>
          <a:ln w="25400">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cstate="print"/>
          <a:srcRect/>
          <a:stretch>
            <a:fillRect/>
          </a:stretch>
        </p:blipFill>
        <p:spPr bwMode="auto">
          <a:xfrm>
            <a:off x="57150" y="2337435"/>
            <a:ext cx="9029700" cy="2183130"/>
          </a:xfrm>
          <a:prstGeom prst="rect">
            <a:avLst/>
          </a:prstGeom>
          <a:noFill/>
          <a:ln w="25400">
            <a:noFill/>
            <a:miter lim="800000"/>
            <a:headEnd/>
            <a:tailEnd/>
          </a:ln>
          <a:effec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1245</Words>
  <Application>Microsoft Office PowerPoint</Application>
  <PresentationFormat>On-screen Show (4:3)</PresentationFormat>
  <Paragraphs>183</Paragraphs>
  <Slides>31</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CS ChemDraw Drawing</vt:lpstr>
      <vt:lpstr>Chemistry 120</vt:lpstr>
      <vt:lpstr>PowerPoint Presentation</vt:lpstr>
      <vt:lpstr>PowerPoint Presentation</vt:lpstr>
      <vt:lpstr>PowerPoint Presentation</vt:lpstr>
      <vt:lpstr>PowerPoint Presentation</vt:lpstr>
      <vt:lpstr>PowerPoint Presentation</vt:lpstr>
      <vt:lpstr>Example - Solubility</vt:lpstr>
      <vt:lpstr>PowerPoint Presentation</vt:lpstr>
      <vt:lpstr>PowerPoint Presentation</vt:lpstr>
      <vt:lpstr>PowerPoint Presentation</vt:lpstr>
      <vt:lpstr>PowerPoint Presentation</vt:lpstr>
      <vt:lpstr>PowerPoint Presentation</vt:lpstr>
      <vt:lpstr>PowerPoint Presentation</vt:lpstr>
      <vt:lpstr>Example - Solutions</vt:lpstr>
      <vt:lpstr>PowerPoint Presentation</vt:lpstr>
      <vt:lpstr>Example – Units of Concentration Mass Percent</vt:lpstr>
      <vt:lpstr>Example – Units of Concentration Mass Percent</vt:lpstr>
      <vt:lpstr>Example – Units of Concentration Molarity</vt:lpstr>
      <vt:lpstr>Example – Units of Concentration Molarity</vt:lpstr>
      <vt:lpstr>Example – Units of Concentration Molarity</vt:lpstr>
      <vt:lpstr>PowerPoint Presentation</vt:lpstr>
      <vt:lpstr>Example - Dilutions</vt:lpstr>
      <vt:lpstr>Example - Dilutions</vt:lpstr>
      <vt:lpstr>Example – Solution Stoichiometry</vt:lpstr>
      <vt:lpstr>Example – Solution Stoichiometry</vt:lpstr>
      <vt:lpstr>Example – Solution Stoichiometry</vt:lpstr>
      <vt:lpstr>Example – Solution Stoichiometry</vt:lpstr>
      <vt:lpstr>Example – Solution Stoichiometry</vt:lpstr>
      <vt:lpstr>Example –Solution Stoichiometry</vt:lpstr>
      <vt:lpstr>PowerPoint Presentation</vt:lpstr>
      <vt:lpstr>PowerPoint Presentation</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Martin Larter</cp:lastModifiedBy>
  <cp:revision>20</cp:revision>
  <dcterms:created xsi:type="dcterms:W3CDTF">2009-10-01T00:13:35Z</dcterms:created>
  <dcterms:modified xsi:type="dcterms:W3CDTF">2012-01-22T23:32:48Z</dcterms:modified>
</cp:coreProperties>
</file>